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311" r:id="rId5"/>
    <p:sldId id="259" r:id="rId6"/>
    <p:sldId id="260" r:id="rId7"/>
    <p:sldId id="1031" r:id="rId8"/>
    <p:sldId id="2295" r:id="rId9"/>
    <p:sldId id="2294" r:id="rId10"/>
    <p:sldId id="2296" r:id="rId11"/>
    <p:sldId id="2310" r:id="rId12"/>
    <p:sldId id="2297" r:id="rId13"/>
    <p:sldId id="343" r:id="rId14"/>
    <p:sldId id="2312" r:id="rId15"/>
    <p:sldId id="2298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7FF"/>
    <a:srgbClr val="7EF2EF"/>
    <a:srgbClr val="62FFFF"/>
    <a:srgbClr val="122041"/>
    <a:srgbClr val="1B82FF"/>
    <a:srgbClr val="A9D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24" y="152"/>
      </p:cViewPr>
      <p:guideLst>
        <p:guide orient="horz" pos="218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2399E-FDD6-42A3-A8D6-698EDD7E79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107C2-CAAF-40B4-956B-0C35C97DB5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21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8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 smtClean="0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209402" y="1480827"/>
            <a:ext cx="3169191" cy="397637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64253" y="1925686"/>
            <a:ext cx="4083839" cy="23161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nd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p:transition spd="med" advClick="0"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txBody>
          <a:bodyPr anchor="ctr"/>
          <a:lstStyle>
            <a:lvl1pPr marL="0" indent="0" algn="ctr">
              <a:buNone/>
              <a:defRPr sz="100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0"/>
            <a:r>
              <a:rPr lang="zh-CN" altLang="en-US" smtClean="0"/>
              <a:t>第二级</a:t>
            </a:r>
            <a:endParaRPr lang="zh-CN" altLang="en-US" smtClean="0"/>
          </a:p>
          <a:p>
            <a:pPr lvl="0"/>
            <a:r>
              <a:rPr lang="zh-CN" altLang="en-US" smtClean="0"/>
              <a:t>第三级</a:t>
            </a:r>
            <a:endParaRPr lang="zh-CN" altLang="en-US" smtClean="0"/>
          </a:p>
          <a:p>
            <a:pPr lvl="0"/>
            <a:r>
              <a:rPr lang="zh-CN" altLang="en-US" smtClean="0"/>
              <a:t>第四级</a:t>
            </a:r>
            <a:endParaRPr lang="zh-CN" altLang="en-US" smtClean="0"/>
          </a:p>
          <a:p>
            <a:pPr lvl="0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2019/11/30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 advClick="0"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0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4" r="30051"/>
          <a:stretch>
            <a:fillRect/>
          </a:stretch>
        </p:blipFill>
        <p:spPr>
          <a:xfrm>
            <a:off x="-2294" y="0"/>
            <a:ext cx="12194294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/>
          <a:stretch>
            <a:fillRect/>
          </a:stretch>
        </p:blipFill>
        <p:spPr>
          <a:xfrm>
            <a:off x="4514894" y="3276600"/>
            <a:ext cx="7905705" cy="383618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03667" y="3337045"/>
            <a:ext cx="488569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6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kali--</a:t>
            </a:r>
            <a:r>
              <a:rPr lang="en-US" altLang="zh-CN" sz="6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wifi</a:t>
            </a:r>
            <a:r>
              <a:rPr lang="zh-CN" altLang="en-US" sz="6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破解</a:t>
            </a:r>
            <a:endParaRPr lang="zh-CN" altLang="en-US" sz="6600" smtClean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33669" y="1985126"/>
            <a:ext cx="289560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9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2020</a:t>
            </a:r>
            <a:endParaRPr lang="zh-CN" altLang="en-US" sz="9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115274" y="2231610"/>
            <a:ext cx="54216" cy="2453608"/>
          </a:xfrm>
          <a:prstGeom prst="line">
            <a:avLst/>
          </a:prstGeom>
          <a:ln w="635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5774" y="4320820"/>
            <a:ext cx="600147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cs typeface="+mn-ea"/>
                <a:sym typeface="+mn-lt"/>
              </a:rPr>
              <a:t>THE POWERPOINT TELMPLATION</a:t>
            </a:r>
            <a:endParaRPr lang="en-US" altLang="zh-CN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55790" y="2053509"/>
            <a:ext cx="413539" cy="413240"/>
            <a:chOff x="4155790" y="2053509"/>
            <a:chExt cx="413539" cy="413240"/>
          </a:xfrm>
        </p:grpSpPr>
        <p:grpSp>
          <p:nvGrpSpPr>
            <p:cNvPr id="37" name="组合 36"/>
            <p:cNvGrpSpPr/>
            <p:nvPr/>
          </p:nvGrpSpPr>
          <p:grpSpPr>
            <a:xfrm>
              <a:off x="4155790" y="2183506"/>
              <a:ext cx="266582" cy="283243"/>
              <a:chOff x="4389120" y="2293620"/>
              <a:chExt cx="609600" cy="64770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302747" y="2053509"/>
              <a:ext cx="266582" cy="283243"/>
              <a:chOff x="4389120" y="2293620"/>
              <a:chExt cx="609600" cy="6477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533979">
            <a:off x="5181015" y="2560430"/>
            <a:ext cx="8253968" cy="6552381"/>
          </a:xfrm>
          <a:custGeom>
            <a:avLst/>
            <a:gdLst>
              <a:gd name="connsiteX0" fmla="*/ 8253968 w 8253968"/>
              <a:gd name="connsiteY0" fmla="*/ 0 h 6552381"/>
              <a:gd name="connsiteX1" fmla="*/ 8253968 w 8253968"/>
              <a:gd name="connsiteY1" fmla="*/ 6552381 h 6552381"/>
              <a:gd name="connsiteX2" fmla="*/ 6105636 w 8253968"/>
              <a:gd name="connsiteY2" fmla="*/ 6552381 h 6552381"/>
              <a:gd name="connsiteX3" fmla="*/ 6552605 w 8253968"/>
              <a:gd name="connsiteY3" fmla="*/ 5157478 h 6552381"/>
              <a:gd name="connsiteX4" fmla="*/ 0 w 8253968"/>
              <a:gd name="connsiteY4" fmla="*/ 3057827 h 6552381"/>
              <a:gd name="connsiteX5" fmla="*/ 0 w 8253968"/>
              <a:gd name="connsiteY5" fmla="*/ 0 h 655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3968" h="6552381">
                <a:moveTo>
                  <a:pt x="8253968" y="0"/>
                </a:moveTo>
                <a:lnTo>
                  <a:pt x="8253968" y="6552381"/>
                </a:lnTo>
                <a:lnTo>
                  <a:pt x="6105636" y="6552381"/>
                </a:lnTo>
                <a:lnTo>
                  <a:pt x="6552605" y="5157478"/>
                </a:lnTo>
                <a:lnTo>
                  <a:pt x="0" y="305782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b="49513"/>
          <a:stretch>
            <a:fillRect/>
          </a:stretch>
        </p:blipFill>
        <p:spPr>
          <a:xfrm rot="10800000">
            <a:off x="6354121" y="-1"/>
            <a:ext cx="5837879" cy="39348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9" b="45837"/>
          <a:stretch>
            <a:fillRect/>
          </a:stretch>
        </p:blipFill>
        <p:spPr>
          <a:xfrm rot="5400000">
            <a:off x="218944" y="-243676"/>
            <a:ext cx="3276600" cy="3714490"/>
          </a:xfrm>
          <a:prstGeom prst="rect">
            <a:avLst/>
          </a:prstGeom>
        </p:spPr>
      </p:pic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04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02408" y="3429000"/>
            <a:ext cx="2935705" cy="1202070"/>
            <a:chOff x="4602496" y="2705479"/>
            <a:chExt cx="2935705" cy="1202070"/>
          </a:xfrm>
          <a:solidFill>
            <a:srgbClr val="122041"/>
          </a:solidFill>
        </p:grpSpPr>
        <p:sp>
          <p:nvSpPr>
            <p:cNvPr id="70" name="文本框 69"/>
            <p:cNvSpPr txBox="1"/>
            <p:nvPr/>
          </p:nvSpPr>
          <p:spPr>
            <a:xfrm>
              <a:off x="4602496" y="2705479"/>
              <a:ext cx="2790592" cy="1198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破解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密码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2791" y="-76165"/>
            <a:ext cx="5031979" cy="3557609"/>
          </a:xfrm>
          <a:prstGeom prst="rect">
            <a:avLst/>
          </a:prstGeom>
        </p:spPr>
      </p:pic>
      <p:sp>
        <p:nvSpPr>
          <p:cNvPr id="21" name="Rectangle 23"/>
          <p:cNvSpPr/>
          <p:nvPr/>
        </p:nvSpPr>
        <p:spPr>
          <a:xfrm>
            <a:off x="1219802" y="2046515"/>
            <a:ext cx="5201208" cy="2414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aircrack-ng -a2 -b   </a:t>
            </a:r>
            <a:r>
              <a:rPr lang="en-US" noProof="1" smtClean="0">
                <a:solidFill>
                  <a:srgbClr val="4BD7FF"/>
                </a:solidFill>
                <a:cs typeface="+mn-ea"/>
                <a:sym typeface="+mn-lt"/>
              </a:rPr>
              <a:t>bssid</a:t>
            </a: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 -w 1.txt ~/1/*.cap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参数解释：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-a2：代表wpa的握手包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-b：指定要破解的wifi bssid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-w ：指定字典文件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noProof="1" smtClean="0">
                <a:solidFill>
                  <a:srgbClr val="4BD7FF"/>
                </a:solidFill>
                <a:cs typeface="+mn-ea"/>
                <a:sym typeface="+mn-lt"/>
              </a:rPr>
              <a:t>最后是抓取的包</a:t>
            </a:r>
            <a:endParaRPr noProof="1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19803" y="1669700"/>
            <a:ext cx="2907673" cy="368300"/>
          </a:xfrm>
          <a:prstGeom prst="rect">
            <a:avLst/>
          </a:prstGeom>
          <a:gradFill>
            <a:gsLst>
              <a:gs pos="0">
                <a:srgbClr val="62FFFF"/>
              </a:gs>
              <a:gs pos="100000">
                <a:srgbClr val="1B82FF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122041"/>
                </a:solidFill>
                <a:cs typeface="+mn-ea"/>
                <a:sym typeface="+mn-lt"/>
              </a:rPr>
              <a:t>破解密码</a:t>
            </a:r>
            <a:endParaRPr lang="zh-CN" altLang="en-US" b="1" smtClean="0">
              <a:solidFill>
                <a:srgbClr val="122041"/>
              </a:solidFill>
              <a:cs typeface="+mn-ea"/>
              <a:sym typeface="+mn-lt"/>
            </a:endParaRPr>
          </a:p>
        </p:txBody>
      </p:sp>
      <p:pic>
        <p:nvPicPr>
          <p:cNvPr id="32" name="图片占位符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2101" y="1270166"/>
            <a:ext cx="6252694" cy="6252694"/>
          </a:xfrm>
        </p:spPr>
      </p:pic>
      <p:grpSp>
        <p:nvGrpSpPr>
          <p:cNvPr id="25" name="组合 24"/>
          <p:cNvGrpSpPr/>
          <p:nvPr/>
        </p:nvGrpSpPr>
        <p:grpSpPr>
          <a:xfrm>
            <a:off x="382276" y="202078"/>
            <a:ext cx="4291324" cy="368300"/>
            <a:chOff x="382276" y="202078"/>
            <a:chExt cx="4291324" cy="368300"/>
          </a:xfrm>
        </p:grpSpPr>
        <p:grpSp>
          <p:nvGrpSpPr>
            <p:cNvPr id="27" name="组合 26"/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29" name="组合 28"/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40" name="直接连接符 39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36" name="直接连接符 35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27"/>
            <p:cNvSpPr txBox="1"/>
            <p:nvPr/>
          </p:nvSpPr>
          <p:spPr>
            <a:xfrm>
              <a:off x="1265771" y="202078"/>
              <a:ext cx="340782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破解密码</a:t>
              </a:r>
              <a:endParaRPr lang="zh-CN" altLang="en-US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占位符 3" descr="QQ图片2020051711051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6504305" y="3881755"/>
            <a:ext cx="3040380" cy="296608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844290" y="2306320"/>
            <a:ext cx="4503420" cy="398780"/>
          </a:xfrm>
          <a:prstGeom prst="rect">
            <a:avLst/>
          </a:prstGeom>
          <a:gradFill>
            <a:gsLst>
              <a:gs pos="0">
                <a:srgbClr val="62FFFF"/>
              </a:gs>
              <a:gs pos="100000">
                <a:srgbClr val="1B82FF"/>
              </a:gs>
            </a:gsLst>
            <a:lin ang="0" scaled="1"/>
          </a:gradFill>
        </p:spPr>
        <p:txBody>
          <a:bodyPr wrap="square" rtlCol="0">
            <a:spAutoFit/>
          </a:bodyPr>
          <a:p>
            <a:r>
              <a:rPr lang="en-US" altLang="zh-CN" sz="2000" b="1" smtClean="0">
                <a:solidFill>
                  <a:srgbClr val="122041"/>
                </a:solidFill>
                <a:cs typeface="+mn-ea"/>
                <a:sym typeface="+mn-lt"/>
              </a:rPr>
              <a:t>ppt</a:t>
            </a:r>
            <a:r>
              <a:rPr lang="zh-CN" altLang="en-US" sz="2000" b="1" smtClean="0">
                <a:solidFill>
                  <a:srgbClr val="122041"/>
                </a:solidFill>
                <a:cs typeface="+mn-ea"/>
                <a:sym typeface="+mn-lt"/>
              </a:rPr>
              <a:t>、</a:t>
            </a:r>
            <a:r>
              <a:rPr lang="en-US" altLang="zh-CN" sz="2000" b="1" smtClean="0">
                <a:solidFill>
                  <a:srgbClr val="122041"/>
                </a:solidFill>
                <a:cs typeface="+mn-ea"/>
                <a:sym typeface="+mn-lt"/>
              </a:rPr>
              <a:t>kali</a:t>
            </a:r>
            <a:r>
              <a:rPr lang="zh-CN" altLang="en-US" sz="2000" b="1" smtClean="0">
                <a:solidFill>
                  <a:srgbClr val="122041"/>
                </a:solidFill>
                <a:cs typeface="+mn-ea"/>
                <a:sym typeface="+mn-lt"/>
              </a:rPr>
              <a:t>工具、虚拟机获取方式</a:t>
            </a:r>
            <a:endParaRPr lang="zh-CN" altLang="en-US" sz="2000" b="1" smtClean="0">
              <a:solidFill>
                <a:srgbClr val="122041"/>
              </a:solidFill>
              <a:cs typeface="+mn-ea"/>
              <a:sym typeface="+mn-lt"/>
            </a:endParaRPr>
          </a:p>
        </p:txBody>
      </p:sp>
      <p:pic>
        <p:nvPicPr>
          <p:cNvPr id="5" name="图片 4" descr="qrcode_for_gh_40efb07beb54_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85" y="3924935"/>
            <a:ext cx="2922905" cy="2922905"/>
          </a:xfrm>
          <a:prstGeom prst="rect">
            <a:avLst/>
          </a:prstGeom>
        </p:spPr>
      </p:pic>
      <p:sp>
        <p:nvSpPr>
          <p:cNvPr id="6" name="Rectangle 23"/>
          <p:cNvSpPr/>
          <p:nvPr/>
        </p:nvSpPr>
        <p:spPr>
          <a:xfrm>
            <a:off x="2648585" y="3274060"/>
            <a:ext cx="7446010" cy="8655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en-US" altLang="zh-CN" noProof="1" smtClean="0">
                <a:solidFill>
                  <a:srgbClr val="4BD7FF"/>
                </a:solidFill>
                <a:cs typeface="+mn-ea"/>
                <a:sym typeface="+mn-lt"/>
              </a:rPr>
              <a:t>	</a:t>
            </a:r>
            <a:r>
              <a:rPr lang="zh-CN" noProof="1" smtClean="0">
                <a:solidFill>
                  <a:srgbClr val="4BD7FF"/>
                </a:solidFill>
                <a:cs typeface="+mn-ea"/>
                <a:sym typeface="+mn-lt"/>
              </a:rPr>
              <a:t>方式一：</a:t>
            </a:r>
            <a:r>
              <a:rPr lang="en-US" altLang="zh-CN" noProof="1" smtClean="0">
                <a:solidFill>
                  <a:srgbClr val="4BD7FF"/>
                </a:solidFill>
                <a:cs typeface="+mn-ea"/>
                <a:sym typeface="+mn-lt"/>
              </a:rPr>
              <a:t>			</a:t>
            </a:r>
            <a:r>
              <a:rPr lang="zh-CN" smtClean="0">
                <a:solidFill>
                  <a:srgbClr val="4BD7FF"/>
                </a:solidFill>
                <a:cs typeface="+mn-ea"/>
                <a:sym typeface="+mn-lt"/>
              </a:rPr>
              <a:t>方式二</a:t>
            </a:r>
            <a:r>
              <a:rPr lang="zh-CN" smtClean="0">
                <a:solidFill>
                  <a:srgbClr val="4BD7FF"/>
                </a:solidFill>
                <a:cs typeface="+mn-ea"/>
                <a:sym typeface="+mn-lt"/>
              </a:rPr>
              <a:t>：</a:t>
            </a:r>
            <a:endParaRPr lang="zh-CN" noProof="1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zh-CN" noProof="1" smtClean="0">
                <a:solidFill>
                  <a:srgbClr val="4BD7FF"/>
                </a:solidFill>
                <a:cs typeface="+mn-ea"/>
                <a:sym typeface="+mn-lt"/>
              </a:rPr>
              <a:t>	</a:t>
            </a:r>
            <a:endParaRPr lang="en-US" altLang="zh-CN" noProof="1" smtClean="0">
              <a:solidFill>
                <a:srgbClr val="4BD7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4" r="30051"/>
          <a:stretch>
            <a:fillRect/>
          </a:stretch>
        </p:blipFill>
        <p:spPr>
          <a:xfrm>
            <a:off x="-2294" y="0"/>
            <a:ext cx="12194294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/>
          <a:stretch>
            <a:fillRect/>
          </a:stretch>
        </p:blipFill>
        <p:spPr>
          <a:xfrm>
            <a:off x="4514894" y="3276600"/>
            <a:ext cx="7905705" cy="383618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0172" y="3326046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感谢您的观看</a:t>
            </a:r>
            <a:endParaRPr lang="zh-CN" altLang="en-US" sz="6600" b="1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33669" y="1985126"/>
            <a:ext cx="289560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960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2020</a:t>
            </a:r>
            <a:endParaRPr lang="zh-CN" altLang="en-US" sz="9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115274" y="2231610"/>
            <a:ext cx="54216" cy="2453608"/>
          </a:xfrm>
          <a:prstGeom prst="line">
            <a:avLst/>
          </a:prstGeom>
          <a:ln w="635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45774" y="4320820"/>
            <a:ext cx="492051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cs typeface="+mn-ea"/>
                <a:sym typeface="+mn-lt"/>
              </a:rPr>
              <a:t>THANKS FOR WATHCING</a:t>
            </a:r>
            <a:endParaRPr lang="en-US" altLang="zh-CN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55790" y="2053509"/>
            <a:ext cx="413539" cy="413240"/>
            <a:chOff x="4155790" y="2053509"/>
            <a:chExt cx="413539" cy="413240"/>
          </a:xfrm>
        </p:grpSpPr>
        <p:grpSp>
          <p:nvGrpSpPr>
            <p:cNvPr id="37" name="组合 36"/>
            <p:cNvGrpSpPr/>
            <p:nvPr/>
          </p:nvGrpSpPr>
          <p:grpSpPr>
            <a:xfrm>
              <a:off x="4155790" y="2183506"/>
              <a:ext cx="266582" cy="283243"/>
              <a:chOff x="4389120" y="2293620"/>
              <a:chExt cx="609600" cy="64770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302747" y="2053509"/>
              <a:ext cx="266582" cy="283243"/>
              <a:chOff x="4389120" y="2293620"/>
              <a:chExt cx="609600" cy="6477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533979">
            <a:off x="5181015" y="2560430"/>
            <a:ext cx="8253968" cy="6552381"/>
          </a:xfrm>
          <a:custGeom>
            <a:avLst/>
            <a:gdLst>
              <a:gd name="connsiteX0" fmla="*/ 8253968 w 8253968"/>
              <a:gd name="connsiteY0" fmla="*/ 0 h 6552381"/>
              <a:gd name="connsiteX1" fmla="*/ 8253968 w 8253968"/>
              <a:gd name="connsiteY1" fmla="*/ 6552381 h 6552381"/>
              <a:gd name="connsiteX2" fmla="*/ 6105636 w 8253968"/>
              <a:gd name="connsiteY2" fmla="*/ 6552381 h 6552381"/>
              <a:gd name="connsiteX3" fmla="*/ 6552605 w 8253968"/>
              <a:gd name="connsiteY3" fmla="*/ 5157478 h 6552381"/>
              <a:gd name="connsiteX4" fmla="*/ 0 w 8253968"/>
              <a:gd name="connsiteY4" fmla="*/ 3057827 h 6552381"/>
              <a:gd name="connsiteX5" fmla="*/ 0 w 8253968"/>
              <a:gd name="connsiteY5" fmla="*/ 0 h 655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3968" h="6552381">
                <a:moveTo>
                  <a:pt x="8253968" y="0"/>
                </a:moveTo>
                <a:lnTo>
                  <a:pt x="8253968" y="6552381"/>
                </a:lnTo>
                <a:lnTo>
                  <a:pt x="6105636" y="6552381"/>
                </a:lnTo>
                <a:lnTo>
                  <a:pt x="6552605" y="5157478"/>
                </a:lnTo>
                <a:lnTo>
                  <a:pt x="0" y="305782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b="49513"/>
          <a:stretch>
            <a:fillRect/>
          </a:stretch>
        </p:blipFill>
        <p:spPr>
          <a:xfrm rot="10800000">
            <a:off x="6354121" y="-1"/>
            <a:ext cx="5837879" cy="39348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9" b="45837"/>
          <a:stretch>
            <a:fillRect/>
          </a:stretch>
        </p:blipFill>
        <p:spPr>
          <a:xfrm rot="5400000">
            <a:off x="218944" y="-243676"/>
            <a:ext cx="3276600" cy="3714490"/>
          </a:xfrm>
          <a:prstGeom prst="rect">
            <a:avLst/>
          </a:prstGeom>
        </p:spPr>
      </p:pic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58420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4BD7FF"/>
                </a:solidFill>
              </a:rPr>
              <a:t>该教学仅用于技术交流！！！！</a:t>
            </a:r>
            <a:br>
              <a:rPr lang="zh-CN" altLang="en-US">
                <a:solidFill>
                  <a:srgbClr val="4BD7FF"/>
                </a:solidFill>
              </a:rPr>
            </a:br>
            <a:r>
              <a:rPr lang="zh-CN" altLang="en-US">
                <a:solidFill>
                  <a:srgbClr val="4BD7FF"/>
                </a:solidFill>
              </a:rPr>
              <a:t>请勿用于其它用途</a:t>
            </a:r>
            <a:endParaRPr lang="zh-CN" altLang="en-US">
              <a:solidFill>
                <a:srgbClr val="4BD7FF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548640" y="2896235"/>
            <a:ext cx="10515600" cy="308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>
                <a:solidFill>
                  <a:srgbClr val="4BD7FF"/>
                </a:solidFill>
              </a:rPr>
              <a:t>中华人民共和国网络安全法</a:t>
            </a:r>
            <a:endParaRPr lang="zh-CN" altLang="en-US">
              <a:solidFill>
                <a:srgbClr val="4BD7FF"/>
              </a:solidFill>
            </a:endParaRPr>
          </a:p>
          <a:p>
            <a:pPr algn="ctr"/>
            <a:endParaRPr lang="zh-CN" altLang="en-US">
              <a:solidFill>
                <a:srgbClr val="4BD7FF"/>
              </a:solidFill>
            </a:endParaRPr>
          </a:p>
          <a:p>
            <a:pPr algn="l"/>
            <a:r>
              <a:rPr lang="zh-CN" altLang="en-US">
                <a:solidFill>
                  <a:srgbClr val="4BD7FF"/>
                </a:solidFill>
              </a:rPr>
              <a:t>第十二条第二款；</a:t>
            </a:r>
            <a:endParaRPr lang="zh-CN" altLang="en-US">
              <a:solidFill>
                <a:srgbClr val="4BD7FF"/>
              </a:solidFill>
            </a:endParaRPr>
          </a:p>
          <a:p>
            <a:pPr algn="l"/>
            <a:r>
              <a:rPr lang="zh-CN" altLang="en-US">
                <a:solidFill>
                  <a:srgbClr val="4BD7FF"/>
                </a:solidFill>
              </a:rPr>
              <a:t>第四十四条；</a:t>
            </a:r>
            <a:endParaRPr lang="zh-CN" altLang="en-US">
              <a:solidFill>
                <a:srgbClr val="4BD7FF"/>
              </a:solidFill>
            </a:endParaRPr>
          </a:p>
          <a:p>
            <a:pPr algn="l"/>
            <a:r>
              <a:rPr lang="zh-CN" altLang="en-US">
                <a:solidFill>
                  <a:srgbClr val="4BD7FF"/>
                </a:solidFill>
              </a:rPr>
              <a:t>第六十四条第二款；</a:t>
            </a:r>
            <a:endParaRPr lang="zh-CN" altLang="en-US">
              <a:solidFill>
                <a:srgbClr val="4BD7FF"/>
              </a:solidFill>
            </a:endParaRPr>
          </a:p>
        </p:txBody>
      </p:sp>
    </p:spTree>
  </p:cSld>
  <p:clrMapOvr>
    <a:masterClrMapping/>
  </p:clrMapOvr>
  <p:transition spd="med" advClick="0" advTm="3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4" r="30051"/>
          <a:stretch>
            <a:fillRect/>
          </a:stretch>
        </p:blipFill>
        <p:spPr>
          <a:xfrm>
            <a:off x="-1024" y="0"/>
            <a:ext cx="12194294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177092" y="1466850"/>
            <a:ext cx="7581900" cy="342899"/>
            <a:chOff x="2177092" y="1466850"/>
            <a:chExt cx="7581900" cy="342899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2177092" y="1638300"/>
              <a:ext cx="75819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BD7FF">
                      <a:alpha val="0"/>
                    </a:srgbClr>
                  </a:gs>
                  <a:gs pos="54000">
                    <a:srgbClr val="4BD7FF"/>
                  </a:gs>
                  <a:gs pos="100000">
                    <a:srgbClr val="4BD7FF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菱形 33"/>
            <p:cNvSpPr/>
            <p:nvPr/>
          </p:nvSpPr>
          <p:spPr>
            <a:xfrm>
              <a:off x="5943600" y="1466850"/>
              <a:ext cx="342899" cy="342899"/>
            </a:xfrm>
            <a:prstGeom prst="diamond">
              <a:avLst/>
            </a:prstGeom>
            <a:solidFill>
              <a:srgbClr val="4B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 flipH="1">
              <a:off x="6060758" y="1584008"/>
              <a:ext cx="108583" cy="108583"/>
            </a:xfrm>
            <a:prstGeom prst="diamond">
              <a:avLst/>
            </a:prstGeom>
            <a:solidFill>
              <a:srgbClr val="122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菱形 35"/>
            <p:cNvSpPr/>
            <p:nvPr/>
          </p:nvSpPr>
          <p:spPr>
            <a:xfrm flipH="1">
              <a:off x="6576437" y="1584007"/>
              <a:ext cx="108583" cy="108583"/>
            </a:xfrm>
            <a:prstGeom prst="diamond">
              <a:avLst/>
            </a:prstGeom>
            <a:solidFill>
              <a:srgbClr val="4B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 flipH="1">
              <a:off x="6974957" y="1607223"/>
              <a:ext cx="85367" cy="85367"/>
            </a:xfrm>
            <a:prstGeom prst="diamond">
              <a:avLst/>
            </a:prstGeom>
            <a:solidFill>
              <a:srgbClr val="4B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38" name="菱形 37"/>
            <p:cNvSpPr/>
            <p:nvPr/>
          </p:nvSpPr>
          <p:spPr>
            <a:xfrm flipH="1">
              <a:off x="5483044" y="1584007"/>
              <a:ext cx="108583" cy="108583"/>
            </a:xfrm>
            <a:prstGeom prst="diamond">
              <a:avLst/>
            </a:prstGeom>
            <a:solidFill>
              <a:srgbClr val="4B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39" name="菱形 38"/>
            <p:cNvSpPr/>
            <p:nvPr/>
          </p:nvSpPr>
          <p:spPr>
            <a:xfrm flipH="1">
              <a:off x="5087840" y="1595614"/>
              <a:ext cx="85367" cy="85367"/>
            </a:xfrm>
            <a:prstGeom prst="diamond">
              <a:avLst/>
            </a:prstGeom>
            <a:solidFill>
              <a:srgbClr val="4B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407163" y="5449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 smtClean="0">
                <a:solidFill>
                  <a:srgbClr val="4BD7FF"/>
                </a:solidFill>
                <a:cs typeface="+mn-ea"/>
                <a:sym typeface="+mn-lt"/>
              </a:rPr>
              <a:t>目录</a:t>
            </a:r>
            <a:endParaRPr lang="zh-CN" altLang="en-US" sz="4800" b="1" dirty="0">
              <a:solidFill>
                <a:srgbClr val="4BD7FF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738714" y="3315288"/>
            <a:ext cx="4868985" cy="677796"/>
            <a:chOff x="520218" y="418450"/>
            <a:chExt cx="5658081" cy="787644"/>
          </a:xfrm>
        </p:grpSpPr>
        <p:sp>
          <p:nvSpPr>
            <p:cNvPr id="43" name="矩形: 圆角 42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301959" y="418450"/>
              <a:ext cx="4876340" cy="787644"/>
              <a:chOff x="1292231" y="418450"/>
              <a:chExt cx="4876340" cy="787644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292231" y="418450"/>
                <a:ext cx="3295074" cy="53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zh-CN" altLang="en-US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准备工作</a:t>
                </a:r>
                <a:endPara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BD7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292231" y="902086"/>
                <a:ext cx="4876340" cy="30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smtClean="0">
                    <a:solidFill>
                      <a:srgbClr val="4BD7FF"/>
                    </a:solidFill>
                    <a:cs typeface="+mn-ea"/>
                    <a:sym typeface="+mn-lt"/>
                  </a:rPr>
                  <a:t>ADD YOUR TITLE HERE PLEASE</a:t>
                </a:r>
                <a:endParaRPr lang="en-US" altLang="zh-CN" sz="1100" dirty="0">
                  <a:solidFill>
                    <a:srgbClr val="4BD7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01042" y="4611795"/>
            <a:ext cx="4868985" cy="677796"/>
            <a:chOff x="520218" y="418450"/>
            <a:chExt cx="5658081" cy="787644"/>
          </a:xfrm>
        </p:grpSpPr>
        <p:sp>
          <p:nvSpPr>
            <p:cNvPr id="49" name="矩形: 圆角 48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301959" y="418450"/>
              <a:ext cx="4876340" cy="787644"/>
              <a:chOff x="1292231" y="418450"/>
              <a:chExt cx="4876340" cy="787644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292231" y="418450"/>
                <a:ext cx="3295074" cy="53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zh-CN" altLang="en-US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攻击</a:t>
                </a:r>
                <a:r>
                  <a:rPr kumimoji="0" lang="en-US" altLang="zh-CN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wifi</a:t>
                </a:r>
                <a:endParaRPr kumimoji="0" lang="en-US" altLang="zh-CN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BD7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292231" y="902086"/>
                <a:ext cx="4876340" cy="30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smtClean="0">
                    <a:solidFill>
                      <a:srgbClr val="4BD7FF"/>
                    </a:solidFill>
                    <a:cs typeface="+mn-ea"/>
                    <a:sym typeface="+mn-lt"/>
                  </a:rPr>
                  <a:t>ADD YOUR TITLE HERE PLEASE</a:t>
                </a:r>
                <a:endParaRPr lang="en-US" altLang="zh-CN" sz="1100" dirty="0">
                  <a:solidFill>
                    <a:srgbClr val="4BD7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741449" y="3330890"/>
            <a:ext cx="4868985" cy="677796"/>
            <a:chOff x="520218" y="418450"/>
            <a:chExt cx="5658081" cy="787644"/>
          </a:xfrm>
        </p:grpSpPr>
        <p:sp>
          <p:nvSpPr>
            <p:cNvPr id="55" name="矩形: 圆角 5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301959" y="418450"/>
              <a:ext cx="4876340" cy="787644"/>
              <a:chOff x="1292231" y="418450"/>
              <a:chExt cx="4876340" cy="787644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1292231" y="418450"/>
                <a:ext cx="3295074" cy="53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zh-CN" altLang="en-US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扫描</a:t>
                </a:r>
                <a:r>
                  <a:rPr kumimoji="0" lang="en-US" altLang="zh-CN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wifi</a:t>
                </a:r>
                <a:endParaRPr kumimoji="0" lang="en-US" altLang="zh-CN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BD7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292231" y="902086"/>
                <a:ext cx="4876340" cy="30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smtClean="0">
                    <a:solidFill>
                      <a:srgbClr val="4BD7FF"/>
                    </a:solidFill>
                    <a:cs typeface="+mn-ea"/>
                    <a:sym typeface="+mn-lt"/>
                  </a:rPr>
                  <a:t>ADD YOUR TITLE HERE PLEASE</a:t>
                </a:r>
                <a:endParaRPr lang="en-US" altLang="zh-CN" sz="1100" dirty="0">
                  <a:solidFill>
                    <a:srgbClr val="4BD7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741449" y="4566757"/>
            <a:ext cx="4868985" cy="677796"/>
            <a:chOff x="520218" y="418450"/>
            <a:chExt cx="5658081" cy="787644"/>
          </a:xfrm>
        </p:grpSpPr>
        <p:sp>
          <p:nvSpPr>
            <p:cNvPr id="61" name="矩形: 圆角 6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301959" y="418450"/>
              <a:ext cx="4876340" cy="787644"/>
              <a:chOff x="1292231" y="418450"/>
              <a:chExt cx="4876340" cy="787644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1292231" y="418450"/>
                <a:ext cx="3295074" cy="53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zh-CN" altLang="en-US" sz="24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4BD7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破解密码</a:t>
                </a:r>
                <a:endPara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BD7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292231" y="902086"/>
                <a:ext cx="4876340" cy="30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smtClean="0">
                    <a:solidFill>
                      <a:srgbClr val="4BD7FF"/>
                    </a:solidFill>
                    <a:cs typeface="+mn-ea"/>
                    <a:sym typeface="+mn-lt"/>
                  </a:rPr>
                  <a:t>ADD YOUR TITLE HERE PLEASE</a:t>
                </a:r>
                <a:endParaRPr lang="en-US" altLang="zh-CN" sz="1100" dirty="0">
                  <a:solidFill>
                    <a:srgbClr val="4BD7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298239" y="142233"/>
            <a:ext cx="6995893" cy="69958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8384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02408" y="3429000"/>
            <a:ext cx="3122480" cy="1202070"/>
            <a:chOff x="4602496" y="2705479"/>
            <a:chExt cx="3122480" cy="1202070"/>
          </a:xfrm>
          <a:solidFill>
            <a:srgbClr val="122041"/>
          </a:solidFill>
        </p:grpSpPr>
        <p:sp>
          <p:nvSpPr>
            <p:cNvPr id="70" name="文本框 69"/>
            <p:cNvSpPr txBox="1"/>
            <p:nvPr/>
          </p:nvSpPr>
          <p:spPr>
            <a:xfrm>
              <a:off x="4602496" y="2705479"/>
              <a:ext cx="3122480" cy="1198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准备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工作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483225" y="1903087"/>
            <a:ext cx="4443004" cy="685228"/>
            <a:chOff x="8386922" y="2192795"/>
            <a:chExt cx="4443004" cy="685228"/>
          </a:xfrm>
        </p:grpSpPr>
        <p:sp>
          <p:nvSpPr>
            <p:cNvPr id="76" name="矩形 75"/>
            <p:cNvSpPr/>
            <p:nvPr/>
          </p:nvSpPr>
          <p:spPr>
            <a:xfrm>
              <a:off x="8386922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可用</a:t>
              </a:r>
              <a:r>
                <a:rPr lang="en-US" altLang="zh-CN" b="1" smtClean="0">
                  <a:solidFill>
                    <a:srgbClr val="4BD7FF"/>
                  </a:solidFill>
                  <a:cs typeface="+mn-ea"/>
                  <a:sym typeface="+mn-lt"/>
                </a:rPr>
                <a:t>wifi</a:t>
              </a:r>
              <a:endParaRPr lang="en-US" altLang="zh-CN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8386922" y="2576398"/>
              <a:ext cx="444300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483225" y="3047961"/>
            <a:ext cx="4443004" cy="1463827"/>
            <a:chOff x="8386922" y="2192795"/>
            <a:chExt cx="4443004" cy="1463827"/>
          </a:xfrm>
        </p:grpSpPr>
        <p:sp>
          <p:nvSpPr>
            <p:cNvPr id="79" name="矩形 78"/>
            <p:cNvSpPr/>
            <p:nvPr/>
          </p:nvSpPr>
          <p:spPr>
            <a:xfrm>
              <a:off x="8386922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外置网卡</a:t>
              </a:r>
              <a:endParaRPr lang="zh-CN" altLang="en-US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386922" y="2619032"/>
              <a:ext cx="4443004" cy="1037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smtClean="0">
                  <a:solidFill>
                    <a:srgbClr val="4BD7FF"/>
                  </a:solidFill>
                  <a:cs typeface="+mn-ea"/>
                  <a:sym typeface="+mn-lt"/>
                </a:rPr>
                <a:t>免驱</a:t>
              </a:r>
              <a:endParaRPr smtClean="0">
                <a:solidFill>
                  <a:srgbClr val="4BD7FF"/>
                </a:solidFill>
                <a:cs typeface="+mn-ea"/>
                <a:sym typeface="+mn-lt"/>
              </a:endParaRPr>
            </a:p>
            <a:p>
              <a:pPr>
                <a:lnSpc>
                  <a:spcPct val="114000"/>
                </a:lnSpc>
              </a:pPr>
              <a:r>
                <a:rPr smtClean="0">
                  <a:solidFill>
                    <a:srgbClr val="4BD7FF"/>
                  </a:solidFill>
                  <a:cs typeface="+mn-ea"/>
                  <a:sym typeface="+mn-lt"/>
                </a:rPr>
                <a:t>支持监听</a:t>
              </a:r>
              <a:endParaRPr smtClean="0">
                <a:solidFill>
                  <a:srgbClr val="4BD7FF"/>
                </a:solidFill>
                <a:cs typeface="+mn-ea"/>
                <a:sym typeface="+mn-lt"/>
              </a:endParaRPr>
            </a:p>
            <a:p>
              <a:pPr>
                <a:lnSpc>
                  <a:spcPct val="114000"/>
                </a:lnSpc>
              </a:pPr>
              <a:r>
                <a:rPr smtClean="0">
                  <a:solidFill>
                    <a:srgbClr val="4BD7FF"/>
                  </a:solidFill>
                  <a:cs typeface="+mn-ea"/>
                  <a:sym typeface="+mn-lt"/>
                </a:rPr>
                <a:t>可以在Linux、windows</a:t>
              </a:r>
              <a:endParaRPr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483225" y="4512083"/>
            <a:ext cx="4443004" cy="728710"/>
            <a:chOff x="8386922" y="2192795"/>
            <a:chExt cx="4443004" cy="728710"/>
          </a:xfrm>
        </p:grpSpPr>
        <p:sp>
          <p:nvSpPr>
            <p:cNvPr id="82" name="矩形 81"/>
            <p:cNvSpPr/>
            <p:nvPr/>
          </p:nvSpPr>
          <p:spPr>
            <a:xfrm>
              <a:off x="8386922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4BD7FF"/>
                  </a:solidFill>
                  <a:cs typeface="+mn-ea"/>
                  <a:sym typeface="+mn-lt"/>
                </a:rPr>
                <a:t>信号稳定</a:t>
              </a:r>
              <a:endParaRPr lang="zh-CN" altLang="en-US" b="1" dirty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386922" y="2619880"/>
              <a:ext cx="444300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1" y="1597272"/>
            <a:ext cx="4131089" cy="413108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82276" y="202078"/>
            <a:ext cx="4291324" cy="368300"/>
            <a:chOff x="382276" y="202078"/>
            <a:chExt cx="4291324" cy="368300"/>
          </a:xfrm>
        </p:grpSpPr>
        <p:grpSp>
          <p:nvGrpSpPr>
            <p:cNvPr id="4" name="组合 3"/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18" name="组合 17"/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/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文本框 4"/>
            <p:cNvSpPr txBox="1"/>
            <p:nvPr/>
          </p:nvSpPr>
          <p:spPr>
            <a:xfrm>
              <a:off x="1265771" y="202078"/>
              <a:ext cx="340782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准备工作</a:t>
              </a:r>
              <a:endParaRPr lang="zh-CN" altLang="en-US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02408" y="3429000"/>
            <a:ext cx="2935705" cy="1202070"/>
            <a:chOff x="4602496" y="2705479"/>
            <a:chExt cx="2935705" cy="1202070"/>
          </a:xfrm>
          <a:solidFill>
            <a:srgbClr val="122041"/>
          </a:solidFill>
        </p:grpSpPr>
        <p:sp>
          <p:nvSpPr>
            <p:cNvPr id="70" name="文本框 69"/>
            <p:cNvSpPr txBox="1"/>
            <p:nvPr/>
          </p:nvSpPr>
          <p:spPr>
            <a:xfrm>
              <a:off x="4602496" y="2705479"/>
              <a:ext cx="2790592" cy="1198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扫描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  <a:p>
              <a:pPr algn="ctr"/>
              <a:r>
                <a:rPr lang="en-US" altLang="zh-CN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wifi</a:t>
              </a:r>
              <a:endParaRPr lang="en-US" altLang="zh-CN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90"/>
          <p:cNvSpPr/>
          <p:nvPr/>
        </p:nvSpPr>
        <p:spPr>
          <a:xfrm>
            <a:off x="1414917" y="1134381"/>
            <a:ext cx="1287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dirty="0">
                <a:solidFill>
                  <a:srgbClr val="4BD7FF"/>
                </a:solidFill>
                <a:cs typeface="+mn-ea"/>
                <a:sym typeface="+mn-lt"/>
              </a:rPr>
              <a:t>1.查看设备</a:t>
            </a:r>
            <a:endParaRPr lang="ko-KR" altLang="en-US" b="1" dirty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38" name="Rectangle 92"/>
          <p:cNvSpPr/>
          <p:nvPr/>
        </p:nvSpPr>
        <p:spPr>
          <a:xfrm>
            <a:off x="1414916" y="2918418"/>
            <a:ext cx="2202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4BD7FF"/>
                </a:solidFill>
                <a:cs typeface="+mn-ea"/>
                <a:sym typeface="+mn-lt"/>
              </a:rPr>
              <a:t>2.</a:t>
            </a:r>
            <a:r>
              <a:rPr lang="zh-CN" altLang="en-US" b="1" smtClean="0">
                <a:solidFill>
                  <a:srgbClr val="4BD7FF"/>
                </a:solidFill>
                <a:cs typeface="+mn-ea"/>
                <a:sym typeface="+mn-lt"/>
              </a:rPr>
              <a:t>开启网卡监听模式</a:t>
            </a:r>
            <a:endParaRPr lang="zh-CN" altLang="en-US" b="1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39" name="Rectangle 93"/>
          <p:cNvSpPr/>
          <p:nvPr/>
        </p:nvSpPr>
        <p:spPr>
          <a:xfrm>
            <a:off x="1414916" y="4684980"/>
            <a:ext cx="21259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4BD7FF"/>
                </a:solidFill>
                <a:cs typeface="+mn-ea"/>
                <a:sym typeface="+mn-lt"/>
              </a:rPr>
              <a:t>3.</a:t>
            </a:r>
            <a:r>
              <a:rPr lang="zh-CN" altLang="en-US" b="1" smtClean="0">
                <a:solidFill>
                  <a:srgbClr val="4BD7FF"/>
                </a:solidFill>
                <a:cs typeface="+mn-ea"/>
                <a:sym typeface="+mn-lt"/>
              </a:rPr>
              <a:t>扫描附近可用</a:t>
            </a:r>
            <a:r>
              <a:rPr lang="en-US" altLang="zh-CN" b="1" smtClean="0">
                <a:solidFill>
                  <a:srgbClr val="4BD7FF"/>
                </a:solidFill>
                <a:cs typeface="+mn-ea"/>
                <a:sym typeface="+mn-lt"/>
              </a:rPr>
              <a:t>wifi</a:t>
            </a:r>
            <a:endParaRPr lang="en-US" altLang="zh-CN" b="1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0" name="Rectangle 94"/>
          <p:cNvSpPr/>
          <p:nvPr/>
        </p:nvSpPr>
        <p:spPr>
          <a:xfrm>
            <a:off x="1414916" y="1503713"/>
            <a:ext cx="458218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D7FF"/>
                </a:solidFill>
                <a:cs typeface="+mn-ea"/>
                <a:sym typeface="+mn-lt"/>
              </a:rPr>
              <a:t>iwconfig</a:t>
            </a:r>
            <a:endParaRPr lang="ko-KR" altLang="en-US" dirty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1" name="Rectangle 95"/>
          <p:cNvSpPr/>
          <p:nvPr/>
        </p:nvSpPr>
        <p:spPr>
          <a:xfrm>
            <a:off x="1414916" y="3250445"/>
            <a:ext cx="458218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airmon-ng start 设备名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2" name="Rectangle 96"/>
          <p:cNvSpPr/>
          <p:nvPr/>
        </p:nvSpPr>
        <p:spPr>
          <a:xfrm>
            <a:off x="1414916" y="4985496"/>
            <a:ext cx="458218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airodump-ng wlan0mon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参数：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CH：信道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ESSID：wifi名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pic>
        <p:nvPicPr>
          <p:cNvPr id="43" name="Picture Placeholder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2273" y="1503713"/>
            <a:ext cx="4826974" cy="39909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92055" y="1134381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7774" y="2938248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4914" y="4684980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2276" y="202078"/>
            <a:ext cx="4291324" cy="368300"/>
            <a:chOff x="382276" y="202078"/>
            <a:chExt cx="4291324" cy="368300"/>
          </a:xfrm>
        </p:grpSpPr>
        <p:grpSp>
          <p:nvGrpSpPr>
            <p:cNvPr id="13" name="组合 12"/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15" name="组合 14"/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/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文本框 13"/>
            <p:cNvSpPr txBox="1"/>
            <p:nvPr/>
          </p:nvSpPr>
          <p:spPr>
            <a:xfrm>
              <a:off x="1265771" y="202078"/>
              <a:ext cx="340782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扫描</a:t>
              </a:r>
              <a:r>
                <a:rPr lang="en-US" altLang="zh-CN" b="1" smtClean="0">
                  <a:solidFill>
                    <a:srgbClr val="4BD7FF"/>
                  </a:solidFill>
                  <a:cs typeface="+mn-ea"/>
                  <a:sym typeface="+mn-lt"/>
                </a:rPr>
                <a:t>wifi</a:t>
              </a:r>
              <a:endParaRPr lang="en-US" altLang="zh-CN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02408" y="3429000"/>
            <a:ext cx="2935705" cy="1202070"/>
            <a:chOff x="4602496" y="2705479"/>
            <a:chExt cx="2935705" cy="1202070"/>
          </a:xfrm>
          <a:solidFill>
            <a:srgbClr val="122041"/>
          </a:solidFill>
        </p:grpSpPr>
        <p:sp>
          <p:nvSpPr>
            <p:cNvPr id="70" name="文本框 69"/>
            <p:cNvSpPr txBox="1"/>
            <p:nvPr/>
          </p:nvSpPr>
          <p:spPr>
            <a:xfrm>
              <a:off x="4602496" y="2705479"/>
              <a:ext cx="2790592" cy="1198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攻击</a:t>
              </a:r>
              <a:endParaRPr lang="zh-CN" altLang="en-US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  <a:p>
              <a:pPr algn="ctr"/>
              <a:r>
                <a:rPr lang="en-US" altLang="zh-CN" sz="3600" b="1" kern="2400" spc="120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4BD7FF"/>
                      </a:gs>
                      <a:gs pos="100000">
                        <a:srgbClr val="1B82FF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wifi</a:t>
              </a:r>
              <a:endParaRPr lang="en-US" altLang="zh-CN" sz="3600" b="1" kern="2400" spc="120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90"/>
          <p:cNvSpPr/>
          <p:nvPr/>
        </p:nvSpPr>
        <p:spPr>
          <a:xfrm>
            <a:off x="1414917" y="1134381"/>
            <a:ext cx="26593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dirty="0">
                <a:solidFill>
                  <a:srgbClr val="4BD7FF"/>
                </a:solidFill>
                <a:cs typeface="+mn-ea"/>
                <a:sym typeface="+mn-lt"/>
              </a:rPr>
              <a:t>1.监听目标网络的握手包</a:t>
            </a:r>
            <a:endParaRPr lang="ko-KR" altLang="en-US" dirty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39" name="Rectangle 93"/>
          <p:cNvSpPr/>
          <p:nvPr/>
        </p:nvSpPr>
        <p:spPr>
          <a:xfrm>
            <a:off x="1460636" y="3873450"/>
            <a:ext cx="2354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4BD7FF"/>
                </a:solidFill>
                <a:cs typeface="+mn-ea"/>
                <a:sym typeface="+mn-lt"/>
              </a:rPr>
              <a:t>2.</a:t>
            </a:r>
            <a:r>
              <a:rPr lang="zh-CN" altLang="en-US" b="1" smtClean="0">
                <a:solidFill>
                  <a:srgbClr val="4BD7FF"/>
                </a:solidFill>
                <a:cs typeface="+mn-ea"/>
                <a:sym typeface="+mn-lt"/>
              </a:rPr>
              <a:t>攻击</a:t>
            </a:r>
            <a:r>
              <a:rPr lang="en-US" altLang="zh-CN" b="1" smtClean="0">
                <a:solidFill>
                  <a:srgbClr val="4BD7FF"/>
                </a:solidFill>
                <a:cs typeface="+mn-ea"/>
                <a:sym typeface="+mn-lt"/>
              </a:rPr>
              <a:t>wifi</a:t>
            </a:r>
            <a:r>
              <a:rPr lang="zh-CN" altLang="en-US" b="1" smtClean="0">
                <a:solidFill>
                  <a:srgbClr val="4BD7FF"/>
                </a:solidFill>
                <a:cs typeface="+mn-ea"/>
                <a:sym typeface="+mn-lt"/>
              </a:rPr>
              <a:t>获取握手包</a:t>
            </a:r>
            <a:endParaRPr lang="zh-CN" altLang="en-US" b="1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0" name="Rectangle 94"/>
          <p:cNvSpPr/>
          <p:nvPr/>
        </p:nvSpPr>
        <p:spPr>
          <a:xfrm>
            <a:off x="1437776" y="1461803"/>
            <a:ext cx="4582187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BD7FF"/>
                </a:solidFill>
                <a:cs typeface="+mn-ea"/>
                <a:sym typeface="+mn-lt"/>
              </a:rPr>
              <a:t>a</a:t>
            </a: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irodump-ng -c 11 --bssid ~   -w ~/1/ wlan0mon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参数解释：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-c： 指定频道号：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--bassid：指定路由器bassid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-w：指定抓包的数据包保存位置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BD7FF"/>
                </a:solidFill>
                <a:cs typeface="+mn-ea"/>
                <a:sym typeface="+mn-lt"/>
              </a:rPr>
              <a:t>wlan0mon：启动网卡设备</a:t>
            </a:r>
            <a:endParaRPr lang="ko-KR" altLang="en-US" sz="1600" dirty="0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2" name="Rectangle 96"/>
          <p:cNvSpPr/>
          <p:nvPr/>
        </p:nvSpPr>
        <p:spPr>
          <a:xfrm>
            <a:off x="1414780" y="4241800"/>
            <a:ext cx="564959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aireplay-ng -0 2 -a 2c：57 ····· -c  地址  </a:t>
            </a: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wlan0mon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参数解释：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-0：表示发起（鉴权）deauthentication攻击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-a：指定无线路由器bssid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4BD7FF"/>
                </a:solidFill>
                <a:cs typeface="+mn-ea"/>
                <a:sym typeface="+mn-lt"/>
              </a:rPr>
              <a:t>-c：指定强制断开的设备</a:t>
            </a:r>
            <a:endParaRPr lang="zh-CN" altLang="en-US" smtClean="0">
              <a:solidFill>
                <a:srgbClr val="4BD7FF"/>
              </a:solidFill>
              <a:cs typeface="+mn-ea"/>
              <a:sym typeface="+mn-lt"/>
            </a:endParaRPr>
          </a:p>
        </p:txBody>
      </p:sp>
      <p:pic>
        <p:nvPicPr>
          <p:cNvPr id="43" name="Picture Placeholder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2273" y="1503713"/>
            <a:ext cx="4826974" cy="39909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92055" y="1134381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7774" y="2938248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4914" y="4684980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2276" y="202078"/>
            <a:ext cx="4291324" cy="368300"/>
            <a:chOff x="382276" y="202078"/>
            <a:chExt cx="4291324" cy="368300"/>
          </a:xfrm>
        </p:grpSpPr>
        <p:grpSp>
          <p:nvGrpSpPr>
            <p:cNvPr id="13" name="组合 12"/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15" name="组合 14"/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/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文本框 13"/>
            <p:cNvSpPr txBox="1"/>
            <p:nvPr/>
          </p:nvSpPr>
          <p:spPr>
            <a:xfrm>
              <a:off x="1265771" y="202078"/>
              <a:ext cx="340782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4BD7FF"/>
                  </a:solidFill>
                  <a:cs typeface="+mn-ea"/>
                  <a:sym typeface="+mn-lt"/>
                </a:rPr>
                <a:t>攻击</a:t>
              </a:r>
              <a:r>
                <a:rPr lang="en-US" altLang="zh-CN" b="1" smtClean="0">
                  <a:solidFill>
                    <a:srgbClr val="4BD7FF"/>
                  </a:solidFill>
                  <a:cs typeface="+mn-ea"/>
                  <a:sym typeface="+mn-lt"/>
                </a:rPr>
                <a:t>wifi</a:t>
              </a:r>
              <a:endParaRPr lang="en-US" altLang="zh-CN" b="1" smtClean="0">
                <a:solidFill>
                  <a:srgbClr val="4BD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2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228EFF"/>
      </a:accent1>
      <a:accent2>
        <a:srgbClr val="47CFFF"/>
      </a:accent2>
      <a:accent3>
        <a:srgbClr val="4BD7FF"/>
      </a:accent3>
      <a:accent4>
        <a:srgbClr val="62FFFF"/>
      </a:accent4>
      <a:accent5>
        <a:srgbClr val="0C68FF"/>
      </a:accent5>
      <a:accent6>
        <a:srgbClr val="4BD7FF"/>
      </a:accent6>
      <a:hlink>
        <a:srgbClr val="0563C1"/>
      </a:hlink>
      <a:folHlink>
        <a:srgbClr val="954D72"/>
      </a:folHlink>
    </a:clrScheme>
    <a:fontScheme name="abtyxpwb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WPS 演示</Application>
  <PresentationFormat>宽屏</PresentationFormat>
  <Paragraphs>122</Paragraphs>
  <Slides>13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Aparajita</vt:lpstr>
      <vt:lpstr>Lato Light</vt:lpstr>
      <vt:lpstr>Arial</vt:lpstr>
      <vt:lpstr>Open Sans Light</vt:lpstr>
      <vt:lpstr>Open Sans</vt:lpstr>
      <vt:lpstr>Tahoma</vt:lpstr>
      <vt:lpstr>Arial Unicode MS</vt:lpstr>
      <vt:lpstr>等线</vt:lpstr>
      <vt:lpstr>Source Sans Pro Light</vt:lpstr>
      <vt:lpstr>Raleway Light</vt:lpstr>
      <vt:lpstr>Microsoft Sans Serif</vt:lpstr>
      <vt:lpstr>Roboto Regular</vt:lpstr>
      <vt:lpstr>Helvetica Light</vt:lpstr>
      <vt:lpstr>Segoe Print</vt:lpstr>
      <vt:lpstr>Nirmala UI</vt:lpstr>
      <vt:lpstr>Office 主题​​</vt:lpstr>
      <vt:lpstr>PowerPoint 演示文稿</vt:lpstr>
      <vt:lpstr>该教学仅用于技术交流！！！！ 请勿用于其它用途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BuNa</cp:lastModifiedBy>
  <cp:revision>6</cp:revision>
  <dcterms:created xsi:type="dcterms:W3CDTF">2020-05-17T02:54:22Z</dcterms:created>
  <dcterms:modified xsi:type="dcterms:W3CDTF">2020-05-17T03:08:15Z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